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1"/>
  </p:notesMasterIdLst>
  <p:sldIdLst>
    <p:sldId id="1864" r:id="rId5"/>
    <p:sldId id="1865" r:id="rId6"/>
    <p:sldId id="1866" r:id="rId7"/>
    <p:sldId id="1868" r:id="rId8"/>
    <p:sldId id="1872" r:id="rId9"/>
    <p:sldId id="1848" r:id="rId10"/>
    <p:sldId id="1852" r:id="rId11"/>
    <p:sldId id="1869" r:id="rId12"/>
    <p:sldId id="1870" r:id="rId13"/>
    <p:sldId id="1871" r:id="rId14"/>
    <p:sldId id="257" r:id="rId15"/>
    <p:sldId id="1873" r:id="rId16"/>
    <p:sldId id="1874" r:id="rId17"/>
    <p:sldId id="1875" r:id="rId18"/>
    <p:sldId id="1876" r:id="rId19"/>
    <p:sldId id="1858"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734"/>
    <a:srgbClr val="D0D0D0"/>
    <a:srgbClr val="007788"/>
    <a:srgbClr val="FF2625"/>
    <a:srgbClr val="297C2A"/>
    <a:srgbClr val="FE4387"/>
    <a:srgbClr val="F69000"/>
    <a:srgbClr val="01C2D1"/>
    <a:srgbClr val="005C68"/>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3"/>
  </p:normalViewPr>
  <p:slideViewPr>
    <p:cSldViewPr snapToGrid="0">
      <p:cViewPr varScale="1">
        <p:scale>
          <a:sx n="86" d="100"/>
          <a:sy n="86" d="100"/>
        </p:scale>
        <p:origin x="562" y="67"/>
      </p:cViewPr>
      <p:guideLst>
        <p:guide orient="horz" pos="2160"/>
        <p:guide pos="480"/>
        <p:guide pos="7200"/>
        <p:guide pos="4368"/>
      </p:guideLst>
    </p:cSldViewPr>
  </p:slideViewPr>
  <p:notesTextViewPr>
    <p:cViewPr>
      <p:scale>
        <a:sx n="1" d="1"/>
        <a:sy n="1" d="1"/>
      </p:scale>
      <p:origin x="0" y="0"/>
    </p:cViewPr>
  </p:notesTextViewPr>
  <p:sorterViewPr>
    <p:cViewPr>
      <p:scale>
        <a:sx n="140" d="100"/>
        <a:sy n="140" d="100"/>
      </p:scale>
      <p:origin x="0" y="-1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692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11/23/2020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11/23/2020</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788"/>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4154805" y="1793875"/>
            <a:ext cx="7528560" cy="3270250"/>
          </a:xfrm>
          <a:solidFill>
            <a:srgbClr val="007788"/>
          </a:solidFill>
        </p:spPr>
        <p:txBody>
          <a:bodyPr anchor="ctr">
            <a:noAutofit/>
          </a:bodyPr>
          <a:lstStyle/>
          <a:p>
            <a:pPr eaLnBrk="1" hangingPunct="1"/>
            <a:r>
              <a:rPr lang="en-US" altLang="en-US" sz="8800" dirty="0">
                <a:latin typeface="Modern Love" panose="04090805081005020601" pitchFamily="82" charset="0"/>
              </a:rPr>
              <a:t>CALCULATOR JAVA APPLET</a:t>
            </a: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0DC5D0-FC40-4616-98D7-7A03A65578C0}"/>
              </a:ext>
            </a:extLst>
          </p:cNvPr>
          <p:cNvSpPr txBox="1"/>
          <p:nvPr/>
        </p:nvSpPr>
        <p:spPr>
          <a:xfrm>
            <a:off x="861391" y="556591"/>
            <a:ext cx="10999305" cy="707886"/>
          </a:xfrm>
          <a:prstGeom prst="rect">
            <a:avLst/>
          </a:prstGeom>
          <a:noFill/>
        </p:spPr>
        <p:txBody>
          <a:bodyPr wrap="square" rtlCol="0">
            <a:spAutoFit/>
          </a:bodyPr>
          <a:lstStyle/>
          <a:p>
            <a:r>
              <a:rPr lang="en-US" sz="4000" dirty="0">
                <a:solidFill>
                  <a:srgbClr val="D6D734"/>
                </a:solidFill>
                <a:latin typeface="Bradley Hand ITC" panose="03070402050302030203" pitchFamily="66" charset="0"/>
              </a:rPr>
              <a:t>Difference b/w java application and java Applet:</a:t>
            </a:r>
            <a:endParaRPr lang="en-IN" sz="4000" dirty="0">
              <a:solidFill>
                <a:srgbClr val="D6D734"/>
              </a:solidFill>
              <a:latin typeface="Bradley Hand ITC" panose="03070402050302030203" pitchFamily="66" charset="0"/>
            </a:endParaRPr>
          </a:p>
        </p:txBody>
      </p:sp>
      <p:graphicFrame>
        <p:nvGraphicFramePr>
          <p:cNvPr id="7" name="Table 7">
            <a:extLst>
              <a:ext uri="{FF2B5EF4-FFF2-40B4-BE49-F238E27FC236}">
                <a16:creationId xmlns:a16="http://schemas.microsoft.com/office/drawing/2014/main" id="{066B05FA-C3E5-49C6-8762-D3D7A75ACD13}"/>
              </a:ext>
            </a:extLst>
          </p:cNvPr>
          <p:cNvGraphicFramePr>
            <a:graphicFrameLocks noGrp="1"/>
          </p:cNvGraphicFramePr>
          <p:nvPr>
            <p:extLst>
              <p:ext uri="{D42A27DB-BD31-4B8C-83A1-F6EECF244321}">
                <p14:modId xmlns:p14="http://schemas.microsoft.com/office/powerpoint/2010/main" val="1775502718"/>
              </p:ext>
            </p:extLst>
          </p:nvPr>
        </p:nvGraphicFramePr>
        <p:xfrm>
          <a:off x="940904" y="1550505"/>
          <a:ext cx="10071654" cy="4306956"/>
        </p:xfrm>
        <a:graphic>
          <a:graphicData uri="http://schemas.openxmlformats.org/drawingml/2006/table">
            <a:tbl>
              <a:tblPr firstRow="1" bandRow="1">
                <a:tableStyleId>{5940675A-B579-460E-94D1-54222C63F5DA}</a:tableStyleId>
              </a:tblPr>
              <a:tblGrid>
                <a:gridCol w="4933055">
                  <a:extLst>
                    <a:ext uri="{9D8B030D-6E8A-4147-A177-3AD203B41FA5}">
                      <a16:colId xmlns:a16="http://schemas.microsoft.com/office/drawing/2014/main" val="4229940391"/>
                    </a:ext>
                  </a:extLst>
                </a:gridCol>
                <a:gridCol w="5138599">
                  <a:extLst>
                    <a:ext uri="{9D8B030D-6E8A-4147-A177-3AD203B41FA5}">
                      <a16:colId xmlns:a16="http://schemas.microsoft.com/office/drawing/2014/main" val="368507041"/>
                    </a:ext>
                  </a:extLst>
                </a:gridCol>
              </a:tblGrid>
              <a:tr h="1534695">
                <a:tc>
                  <a:txBody>
                    <a:bodyPr/>
                    <a:lstStyle/>
                    <a:p>
                      <a:r>
                        <a:rPr lang="en-US" sz="2400" b="0" i="0" kern="1200" dirty="0">
                          <a:solidFill>
                            <a:schemeClr val="tx1"/>
                          </a:solidFill>
                          <a:effectLst/>
                          <a:latin typeface="Bradley Hand ITC" panose="03070402050302030203" pitchFamily="66" charset="0"/>
                          <a:ea typeface="+mn-ea"/>
                          <a:cs typeface="+mn-cs"/>
                        </a:rPr>
                        <a:t>4)</a:t>
                      </a:r>
                      <a:r>
                        <a:rPr lang="en-US" sz="1800" b="0" i="0" kern="1200" dirty="0">
                          <a:solidFill>
                            <a:schemeClr val="tx1"/>
                          </a:solidFill>
                          <a:effectLst/>
                          <a:latin typeface="+mn-lt"/>
                          <a:ea typeface="+mn-ea"/>
                          <a:cs typeface="+mn-cs"/>
                        </a:rPr>
                        <a:t> </a:t>
                      </a:r>
                      <a:r>
                        <a:rPr lang="en-US" sz="2400" b="0" i="0" kern="1200" dirty="0">
                          <a:solidFill>
                            <a:schemeClr val="tx1"/>
                          </a:solidFill>
                          <a:effectLst/>
                          <a:latin typeface="Bradley Hand ITC" panose="03070402050302030203" pitchFamily="66" charset="0"/>
                          <a:ea typeface="+mn-ea"/>
                          <a:cs typeface="+mn-cs"/>
                        </a:rPr>
                        <a:t>An application program is needed to perform some task directly for the user.</a:t>
                      </a:r>
                      <a:endParaRPr lang="en-IN" sz="2400" dirty="0">
                        <a:latin typeface="Bradley Hand ITC" panose="03070402050302030203" pitchFamily="66" charset="0"/>
                      </a:endParaRPr>
                    </a:p>
                  </a:txBody>
                  <a:tcPr/>
                </a:tc>
                <a:tc>
                  <a:txBody>
                    <a:bodyPr/>
                    <a:lstStyle/>
                    <a:p>
                      <a:r>
                        <a:rPr lang="en-US" sz="2400" b="0" i="0" kern="1200" dirty="0">
                          <a:solidFill>
                            <a:schemeClr val="tx1"/>
                          </a:solidFill>
                          <a:effectLst/>
                          <a:latin typeface="Bradley Hand ITC" panose="03070402050302030203" pitchFamily="66" charset="0"/>
                          <a:ea typeface="+mn-ea"/>
                          <a:cs typeface="+mn-cs"/>
                        </a:rPr>
                        <a:t>4)An applet program is needed to perform small tasks or the part of it.5)</a:t>
                      </a:r>
                      <a:endParaRPr lang="en-IN" sz="2400" dirty="0">
                        <a:latin typeface="Bradley Hand ITC" panose="03070402050302030203" pitchFamily="66" charset="0"/>
                      </a:endParaRPr>
                    </a:p>
                  </a:txBody>
                  <a:tcPr/>
                </a:tc>
                <a:extLst>
                  <a:ext uri="{0D108BD9-81ED-4DB2-BD59-A6C34878D82A}">
                    <a16:rowId xmlns:a16="http://schemas.microsoft.com/office/drawing/2014/main" val="2275472587"/>
                  </a:ext>
                </a:extLst>
              </a:tr>
              <a:tr h="1534695">
                <a:tc>
                  <a:txBody>
                    <a:bodyPr/>
                    <a:lstStyle/>
                    <a:p>
                      <a:r>
                        <a:rPr lang="en-US" sz="2400" b="0" i="0" kern="1200" dirty="0">
                          <a:solidFill>
                            <a:schemeClr val="tx1"/>
                          </a:solidFill>
                          <a:effectLst/>
                          <a:latin typeface="Bradley Hand ITC" panose="03070402050302030203" pitchFamily="66" charset="0"/>
                          <a:ea typeface="+mn-ea"/>
                          <a:cs typeface="+mn-cs"/>
                        </a:rPr>
                        <a:t>5)Java application programs have the full access to the local file system and network.</a:t>
                      </a:r>
                      <a:endParaRPr lang="en-IN" sz="2400" dirty="0">
                        <a:latin typeface="Bradley Hand ITC" panose="03070402050302030203" pitchFamily="66" charset="0"/>
                      </a:endParaRPr>
                    </a:p>
                  </a:txBody>
                  <a:tcPr/>
                </a:tc>
                <a:tc>
                  <a:txBody>
                    <a:bodyPr/>
                    <a:lstStyle/>
                    <a:p>
                      <a:r>
                        <a:rPr lang="en-US" sz="2400" b="0" i="0" kern="1200" dirty="0">
                          <a:solidFill>
                            <a:schemeClr val="tx1"/>
                          </a:solidFill>
                          <a:effectLst/>
                          <a:latin typeface="Bradley Hand ITC" panose="03070402050302030203" pitchFamily="66" charset="0"/>
                          <a:ea typeface="+mn-ea"/>
                          <a:cs typeface="+mn-cs"/>
                        </a:rPr>
                        <a:t>5)Applets don’t have local disk and network access.</a:t>
                      </a:r>
                      <a:endParaRPr lang="en-IN" sz="2400" dirty="0">
                        <a:latin typeface="Bradley Hand ITC" panose="03070402050302030203" pitchFamily="66" charset="0"/>
                      </a:endParaRPr>
                    </a:p>
                  </a:txBody>
                  <a:tcPr/>
                </a:tc>
                <a:extLst>
                  <a:ext uri="{0D108BD9-81ED-4DB2-BD59-A6C34878D82A}">
                    <a16:rowId xmlns:a16="http://schemas.microsoft.com/office/drawing/2014/main" val="714056145"/>
                  </a:ext>
                </a:extLst>
              </a:tr>
              <a:tr h="1237566">
                <a:tc>
                  <a:txBody>
                    <a:bodyPr/>
                    <a:lstStyle/>
                    <a:p>
                      <a:r>
                        <a:rPr lang="en-US" sz="2400" dirty="0">
                          <a:latin typeface="Bradley Hand ITC" panose="03070402050302030203" pitchFamily="66" charset="0"/>
                        </a:rPr>
                        <a:t>6)</a:t>
                      </a:r>
                      <a:r>
                        <a:rPr lang="en-US" sz="1800" b="0" i="0" kern="1200" dirty="0">
                          <a:solidFill>
                            <a:schemeClr val="tx1"/>
                          </a:solidFill>
                          <a:effectLst/>
                          <a:latin typeface="+mn-lt"/>
                          <a:ea typeface="+mn-ea"/>
                          <a:cs typeface="+mn-cs"/>
                        </a:rPr>
                        <a:t> </a:t>
                      </a:r>
                      <a:r>
                        <a:rPr lang="en-US" sz="2800" b="0" i="0" kern="1200" dirty="0">
                          <a:solidFill>
                            <a:schemeClr val="tx1"/>
                          </a:solidFill>
                          <a:effectLst/>
                          <a:latin typeface="Bradley Hand ITC" panose="03070402050302030203" pitchFamily="66" charset="0"/>
                          <a:ea typeface="+mn-ea"/>
                          <a:cs typeface="+mn-cs"/>
                        </a:rPr>
                        <a:t>No security concerns are there.</a:t>
                      </a:r>
                      <a:endParaRPr lang="en-IN" sz="2800" dirty="0">
                        <a:latin typeface="Bradley Hand ITC" panose="03070402050302030203" pitchFamily="66" charset="0"/>
                      </a:endParaRPr>
                    </a:p>
                  </a:txBody>
                  <a:tcPr/>
                </a:tc>
                <a:tc>
                  <a:txBody>
                    <a:bodyPr/>
                    <a:lstStyle/>
                    <a:p>
                      <a:r>
                        <a:rPr lang="en-US" sz="2400" dirty="0">
                          <a:latin typeface="Bradley Hand ITC" panose="03070402050302030203" pitchFamily="66" charset="0"/>
                        </a:rPr>
                        <a:t>6)</a:t>
                      </a:r>
                      <a:r>
                        <a:rPr lang="en-US" sz="1800" b="0" i="0" kern="1200" dirty="0">
                          <a:solidFill>
                            <a:schemeClr val="tx1"/>
                          </a:solidFill>
                          <a:effectLst/>
                          <a:latin typeface="+mn-lt"/>
                          <a:ea typeface="+mn-ea"/>
                          <a:cs typeface="+mn-cs"/>
                        </a:rPr>
                        <a:t> </a:t>
                      </a:r>
                      <a:r>
                        <a:rPr lang="en-US" sz="2800" b="0" i="0" kern="1200" dirty="0">
                          <a:solidFill>
                            <a:schemeClr val="tx1"/>
                          </a:solidFill>
                          <a:effectLst/>
                          <a:latin typeface="Bradley Hand ITC" panose="03070402050302030203" pitchFamily="66" charset="0"/>
                          <a:ea typeface="+mn-ea"/>
                          <a:cs typeface="+mn-cs"/>
                        </a:rPr>
                        <a:t>Requires security for the system as they are untrusted.</a:t>
                      </a:r>
                      <a:endParaRPr lang="en-IN" sz="2800" dirty="0">
                        <a:latin typeface="Bradley Hand ITC" panose="03070402050302030203" pitchFamily="66" charset="0"/>
                      </a:endParaRPr>
                    </a:p>
                  </a:txBody>
                  <a:tcPr/>
                </a:tc>
                <a:extLst>
                  <a:ext uri="{0D108BD9-81ED-4DB2-BD59-A6C34878D82A}">
                    <a16:rowId xmlns:a16="http://schemas.microsoft.com/office/drawing/2014/main" val="2105346400"/>
                  </a:ext>
                </a:extLst>
              </a:tr>
            </a:tbl>
          </a:graphicData>
        </a:graphic>
      </p:graphicFrame>
    </p:spTree>
    <p:extLst>
      <p:ext uri="{BB962C8B-B14F-4D97-AF65-F5344CB8AC3E}">
        <p14:creationId xmlns:p14="http://schemas.microsoft.com/office/powerpoint/2010/main" val="49679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3.11.2020_08.17.40_REC">
            <a:hlinkClick r:id="" action="ppaction://media"/>
            <a:extLst>
              <a:ext uri="{FF2B5EF4-FFF2-40B4-BE49-F238E27FC236}">
                <a16:creationId xmlns:a16="http://schemas.microsoft.com/office/drawing/2014/main" id="{16959E08-E32A-4F7E-A1E1-DF84F744C3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4202" y="741265"/>
            <a:ext cx="9463596" cy="5092145"/>
          </a:xfrm>
          <a:prstGeom prst="rect">
            <a:avLst/>
          </a:prstGeom>
        </p:spPr>
      </p:pic>
    </p:spTree>
    <p:extLst>
      <p:ext uri="{BB962C8B-B14F-4D97-AF65-F5344CB8AC3E}">
        <p14:creationId xmlns:p14="http://schemas.microsoft.com/office/powerpoint/2010/main" val="241637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9B7CF2-B743-47ED-BC52-A91A0350D1E8}"/>
              </a:ext>
            </a:extLst>
          </p:cNvPr>
          <p:cNvPicPr>
            <a:picLocks noChangeAspect="1"/>
          </p:cNvPicPr>
          <p:nvPr/>
        </p:nvPicPr>
        <p:blipFill>
          <a:blip r:embed="rId4"/>
          <a:stretch>
            <a:fillRect/>
          </a:stretch>
        </p:blipFill>
        <p:spPr>
          <a:xfrm>
            <a:off x="4371095" y="828496"/>
            <a:ext cx="7403334" cy="2038991"/>
          </a:xfrm>
          <a:prstGeom prst="rect">
            <a:avLst/>
          </a:prstGeom>
        </p:spPr>
      </p:pic>
      <p:pic>
        <p:nvPicPr>
          <p:cNvPr id="3" name="Picture 2">
            <a:extLst>
              <a:ext uri="{FF2B5EF4-FFF2-40B4-BE49-F238E27FC236}">
                <a16:creationId xmlns:a16="http://schemas.microsoft.com/office/drawing/2014/main" id="{513C4885-4A07-4B41-841C-C2203E56E474}"/>
              </a:ext>
            </a:extLst>
          </p:cNvPr>
          <p:cNvPicPr>
            <a:picLocks noChangeAspect="1"/>
          </p:cNvPicPr>
          <p:nvPr/>
        </p:nvPicPr>
        <p:blipFill>
          <a:blip r:embed="rId5"/>
          <a:stretch>
            <a:fillRect/>
          </a:stretch>
        </p:blipFill>
        <p:spPr>
          <a:xfrm>
            <a:off x="177553" y="828496"/>
            <a:ext cx="3941687" cy="4627198"/>
          </a:xfrm>
          <a:prstGeom prst="rect">
            <a:avLst/>
          </a:prstGeom>
        </p:spPr>
      </p:pic>
      <p:pic>
        <p:nvPicPr>
          <p:cNvPr id="5" name="Recorded Sound">
            <a:hlinkClick r:id="" action="ppaction://media"/>
            <a:extLst>
              <a:ext uri="{FF2B5EF4-FFF2-40B4-BE49-F238E27FC236}">
                <a16:creationId xmlns:a16="http://schemas.microsoft.com/office/drawing/2014/main" id="{D4B925F0-FDE2-423D-B873-8B3EDB5FF644}"/>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blip>
          <a:stretch>
            <a:fillRect/>
          </a:stretch>
        </p:blipFill>
        <p:spPr>
          <a:xfrm>
            <a:off x="7387363" y="4315003"/>
            <a:ext cx="487363" cy="487363"/>
          </a:xfrm>
          <a:prstGeom prst="rect">
            <a:avLst/>
          </a:prstGeom>
        </p:spPr>
      </p:pic>
    </p:spTree>
    <p:extLst>
      <p:ext uri="{BB962C8B-B14F-4D97-AF65-F5344CB8AC3E}">
        <p14:creationId xmlns:p14="http://schemas.microsoft.com/office/powerpoint/2010/main" val="193616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DC2AE8-F435-4F28-8456-114B065FCD21}"/>
              </a:ext>
            </a:extLst>
          </p:cNvPr>
          <p:cNvPicPr>
            <a:picLocks noChangeAspect="1"/>
          </p:cNvPicPr>
          <p:nvPr/>
        </p:nvPicPr>
        <p:blipFill>
          <a:blip r:embed="rId4"/>
          <a:stretch>
            <a:fillRect/>
          </a:stretch>
        </p:blipFill>
        <p:spPr>
          <a:xfrm>
            <a:off x="185352" y="119434"/>
            <a:ext cx="9722128" cy="5944430"/>
          </a:xfrm>
          <a:prstGeom prst="rect">
            <a:avLst/>
          </a:prstGeom>
        </p:spPr>
      </p:pic>
      <p:pic>
        <p:nvPicPr>
          <p:cNvPr id="3" name="WhatsApp Audio 2020-11-23 at 9.55.30 AM">
            <a:hlinkClick r:id="" action="ppaction://media"/>
            <a:extLst>
              <a:ext uri="{FF2B5EF4-FFF2-40B4-BE49-F238E27FC236}">
                <a16:creationId xmlns:a16="http://schemas.microsoft.com/office/drawing/2014/main" id="{E921658B-4307-471F-B2F8-457ADDD3A06F}"/>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568103" y="2111120"/>
            <a:ext cx="487363" cy="487363"/>
          </a:xfrm>
          <a:prstGeom prst="rect">
            <a:avLst/>
          </a:prstGeom>
        </p:spPr>
      </p:pic>
    </p:spTree>
    <p:extLst>
      <p:ext uri="{BB962C8B-B14F-4D97-AF65-F5344CB8AC3E}">
        <p14:creationId xmlns:p14="http://schemas.microsoft.com/office/powerpoint/2010/main" val="232926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DD658-5EED-410F-9724-CC352F7D0965}"/>
              </a:ext>
            </a:extLst>
          </p:cNvPr>
          <p:cNvPicPr>
            <a:picLocks noChangeAspect="1"/>
          </p:cNvPicPr>
          <p:nvPr/>
        </p:nvPicPr>
        <p:blipFill rotWithShape="1">
          <a:blip r:embed="rId4"/>
          <a:srcRect l="12689" t="6346" r="10916"/>
          <a:stretch/>
        </p:blipFill>
        <p:spPr>
          <a:xfrm>
            <a:off x="62143" y="97654"/>
            <a:ext cx="5875036" cy="6001305"/>
          </a:xfrm>
          <a:prstGeom prst="rect">
            <a:avLst/>
          </a:prstGeom>
        </p:spPr>
      </p:pic>
      <p:pic>
        <p:nvPicPr>
          <p:cNvPr id="5" name="Picture 4">
            <a:extLst>
              <a:ext uri="{FF2B5EF4-FFF2-40B4-BE49-F238E27FC236}">
                <a16:creationId xmlns:a16="http://schemas.microsoft.com/office/drawing/2014/main" id="{F5AD1F49-369F-4A78-83CC-0AA11642B6B8}"/>
              </a:ext>
            </a:extLst>
          </p:cNvPr>
          <p:cNvPicPr>
            <a:picLocks noChangeAspect="1"/>
          </p:cNvPicPr>
          <p:nvPr/>
        </p:nvPicPr>
        <p:blipFill rotWithShape="1">
          <a:blip r:embed="rId5"/>
          <a:srcRect l="4993" t="6473" r="11184"/>
          <a:stretch/>
        </p:blipFill>
        <p:spPr>
          <a:xfrm>
            <a:off x="6019060" y="97654"/>
            <a:ext cx="5548544" cy="6001305"/>
          </a:xfrm>
          <a:prstGeom prst="rect">
            <a:avLst/>
          </a:prstGeom>
        </p:spPr>
      </p:pic>
      <p:pic>
        <p:nvPicPr>
          <p:cNvPr id="4" name="Recorded Sound">
            <a:hlinkClick r:id="" action="ppaction://media"/>
            <a:extLst>
              <a:ext uri="{FF2B5EF4-FFF2-40B4-BE49-F238E27FC236}">
                <a16:creationId xmlns:a16="http://schemas.microsoft.com/office/drawing/2014/main" id="{BA8FBDBF-A1A4-4982-995A-F65082A6785E}"/>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blip>
          <a:stretch>
            <a:fillRect/>
          </a:stretch>
        </p:blipFill>
        <p:spPr>
          <a:xfrm>
            <a:off x="11649485" y="2654423"/>
            <a:ext cx="517124" cy="517124"/>
          </a:xfrm>
          <a:prstGeom prst="rect">
            <a:avLst/>
          </a:prstGeom>
        </p:spPr>
      </p:pic>
    </p:spTree>
    <p:extLst>
      <p:ext uri="{BB962C8B-B14F-4D97-AF65-F5344CB8AC3E}">
        <p14:creationId xmlns:p14="http://schemas.microsoft.com/office/powerpoint/2010/main" val="393551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53AFF1-8F22-457A-85E0-FC0D07DE99C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227EE15D-0518-456B-8149-21507C07FEF3}"/>
              </a:ext>
            </a:extLst>
          </p:cNvPr>
          <p:cNvPicPr>
            <a:picLocks noChangeAspect="1"/>
          </p:cNvPicPr>
          <p:nvPr/>
        </p:nvPicPr>
        <p:blipFill rotWithShape="1">
          <a:blip r:embed="rId4"/>
          <a:srcRect l="22534" t="6737" r="8745"/>
          <a:stretch/>
        </p:blipFill>
        <p:spPr>
          <a:xfrm>
            <a:off x="7430610" y="72731"/>
            <a:ext cx="4110361" cy="6026228"/>
          </a:xfrm>
          <a:prstGeom prst="rect">
            <a:avLst/>
          </a:prstGeom>
        </p:spPr>
      </p:pic>
      <p:pic>
        <p:nvPicPr>
          <p:cNvPr id="3" name="Picture 2">
            <a:extLst>
              <a:ext uri="{FF2B5EF4-FFF2-40B4-BE49-F238E27FC236}">
                <a16:creationId xmlns:a16="http://schemas.microsoft.com/office/drawing/2014/main" id="{38FE2578-3860-4418-ACF1-50626A5BACD9}"/>
              </a:ext>
            </a:extLst>
          </p:cNvPr>
          <p:cNvPicPr>
            <a:picLocks noChangeAspect="1"/>
          </p:cNvPicPr>
          <p:nvPr/>
        </p:nvPicPr>
        <p:blipFill rotWithShape="1">
          <a:blip r:embed="rId5"/>
          <a:srcRect l="2304" t="8639" r="4850"/>
          <a:stretch/>
        </p:blipFill>
        <p:spPr>
          <a:xfrm>
            <a:off x="88776" y="72731"/>
            <a:ext cx="7244179" cy="6026228"/>
          </a:xfrm>
          <a:prstGeom prst="rect">
            <a:avLst/>
          </a:prstGeom>
        </p:spPr>
      </p:pic>
      <p:pic>
        <p:nvPicPr>
          <p:cNvPr id="12" name="Recorded Sound">
            <a:hlinkClick r:id="" action="ppaction://media"/>
            <a:extLst>
              <a:ext uri="{FF2B5EF4-FFF2-40B4-BE49-F238E27FC236}">
                <a16:creationId xmlns:a16="http://schemas.microsoft.com/office/drawing/2014/main" id="{07AD7BCF-2206-4FF3-8094-436400EE78BE}"/>
              </a:ext>
            </a:extLst>
          </p:cNvPr>
          <p:cNvPicPr>
            <a:picLocks noChangeAspect="1"/>
          </p:cNvPicPr>
          <p:nvPr>
            <a:audioFile r:link="rId2"/>
            <p:extLst>
              <p:ext uri="{DAA4B4D4-6D71-4841-9C94-3DE7FCFB9230}">
                <p14:media xmlns:p14="http://schemas.microsoft.com/office/powerpoint/2010/main" r:embed="rId1"/>
              </p:ext>
            </p:extLst>
          </p:nvPr>
        </p:nvPicPr>
        <p:blipFill>
          <a:blip r:embed="rId6">
            <a:biLevel thresh="75000"/>
          </a:blip>
          <a:stretch>
            <a:fillRect/>
          </a:stretch>
        </p:blipFill>
        <p:spPr>
          <a:xfrm>
            <a:off x="11615861" y="2420929"/>
            <a:ext cx="487363" cy="487363"/>
          </a:xfrm>
          <a:prstGeom prst="rect">
            <a:avLst/>
          </a:prstGeom>
        </p:spPr>
      </p:pic>
    </p:spTree>
    <p:extLst>
      <p:ext uri="{BB962C8B-B14F-4D97-AF65-F5344CB8AC3E}">
        <p14:creationId xmlns:p14="http://schemas.microsoft.com/office/powerpoint/2010/main" val="33653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258477" y="846575"/>
            <a:ext cx="4980273" cy="1058426"/>
          </a:xfrm>
        </p:spPr>
        <p:txBody>
          <a:bodyPr/>
          <a:lstStyle/>
          <a:p>
            <a:pPr algn="ctr"/>
            <a:r>
              <a:rPr lang="en-US" sz="5400" b="1" dirty="0">
                <a:solidFill>
                  <a:schemeClr val="tx1"/>
                </a:solidFill>
                <a:latin typeface="Modern Love" panose="04090805081005020601" pitchFamily="82" charset="0"/>
              </a:rPr>
              <a:t>MEMBERS:</a:t>
            </a:r>
          </a:p>
        </p:txBody>
      </p:sp>
      <p:sp>
        <p:nvSpPr>
          <p:cNvPr id="5" name="TextBox 4">
            <a:extLst>
              <a:ext uri="{FF2B5EF4-FFF2-40B4-BE49-F238E27FC236}">
                <a16:creationId xmlns:a16="http://schemas.microsoft.com/office/drawing/2014/main" id="{44D9010F-575F-4765-B345-7AF0AFCB1282}"/>
              </a:ext>
            </a:extLst>
          </p:cNvPr>
          <p:cNvSpPr txBox="1"/>
          <p:nvPr/>
        </p:nvSpPr>
        <p:spPr>
          <a:xfrm>
            <a:off x="2674143" y="2585470"/>
            <a:ext cx="5129214" cy="2677656"/>
          </a:xfrm>
          <a:prstGeom prst="rect">
            <a:avLst/>
          </a:prstGeom>
          <a:noFill/>
        </p:spPr>
        <p:txBody>
          <a:bodyPr wrap="square" rtlCol="0">
            <a:spAutoFit/>
          </a:bodyPr>
          <a:lstStyle/>
          <a:p>
            <a:r>
              <a:rPr lang="en-US" sz="2400" dirty="0">
                <a:latin typeface="Ink Free" panose="03080402000500000000" pitchFamily="66" charset="0"/>
              </a:rPr>
              <a:t>VATTIKUTI SHRAVYA</a:t>
            </a:r>
          </a:p>
          <a:p>
            <a:endParaRPr lang="en-US" sz="2400" dirty="0">
              <a:latin typeface="Ink Free" panose="03080402000500000000" pitchFamily="66" charset="0"/>
            </a:endParaRPr>
          </a:p>
          <a:p>
            <a:r>
              <a:rPr lang="en-US" sz="2400" dirty="0">
                <a:latin typeface="Ink Free" panose="03080402000500000000" pitchFamily="66" charset="0"/>
              </a:rPr>
              <a:t>PREETHI REDDY MUDIREDDY</a:t>
            </a:r>
          </a:p>
          <a:p>
            <a:endParaRPr lang="en-US" sz="2400" dirty="0">
              <a:latin typeface="Ink Free" panose="03080402000500000000" pitchFamily="66" charset="0"/>
            </a:endParaRPr>
          </a:p>
          <a:p>
            <a:r>
              <a:rPr lang="en-US" sz="2400" dirty="0">
                <a:latin typeface="Ink Free" panose="03080402000500000000" pitchFamily="66" charset="0"/>
              </a:rPr>
              <a:t>YENUMULA SRAVYA REDDY</a:t>
            </a:r>
          </a:p>
          <a:p>
            <a:endParaRPr lang="en-US" sz="2400" dirty="0">
              <a:latin typeface="Ink Free" panose="03080402000500000000" pitchFamily="66" charset="0"/>
            </a:endParaRPr>
          </a:p>
          <a:p>
            <a:r>
              <a:rPr lang="en-US" sz="2400" dirty="0">
                <a:latin typeface="Ink Free" panose="03080402000500000000" pitchFamily="66" charset="0"/>
              </a:rPr>
              <a:t>NAGULAPATI KAVYA REDDY</a:t>
            </a:r>
            <a:endParaRPr lang="en-IN" sz="2400" dirty="0">
              <a:latin typeface="Ink Free" panose="03080402000500000000" pitchFamily="66" charset="0"/>
            </a:endParaRPr>
          </a:p>
        </p:txBody>
      </p:sp>
      <p:sp>
        <p:nvSpPr>
          <p:cNvPr id="6" name="TextBox 5">
            <a:extLst>
              <a:ext uri="{FF2B5EF4-FFF2-40B4-BE49-F238E27FC236}">
                <a16:creationId xmlns:a16="http://schemas.microsoft.com/office/drawing/2014/main" id="{0EFBCDBB-0444-4E79-A24F-303AC96434D2}"/>
              </a:ext>
            </a:extLst>
          </p:cNvPr>
          <p:cNvSpPr txBox="1"/>
          <p:nvPr/>
        </p:nvSpPr>
        <p:spPr>
          <a:xfrm>
            <a:off x="7634288" y="2585470"/>
            <a:ext cx="3343275" cy="2677656"/>
          </a:xfrm>
          <a:prstGeom prst="rect">
            <a:avLst/>
          </a:prstGeom>
          <a:noFill/>
        </p:spPr>
        <p:txBody>
          <a:bodyPr wrap="square" rtlCol="0">
            <a:spAutoFit/>
          </a:bodyPr>
          <a:lstStyle/>
          <a:p>
            <a:r>
              <a:rPr lang="en-US" sz="2400" dirty="0">
                <a:latin typeface="Ink Free" panose="03080402000500000000" pitchFamily="66" charset="0"/>
              </a:rPr>
              <a:t>BL.EN.U4CSE19140</a:t>
            </a:r>
          </a:p>
          <a:p>
            <a:endParaRPr lang="en-US" sz="2400" dirty="0">
              <a:latin typeface="Ink Free" panose="03080402000500000000" pitchFamily="66" charset="0"/>
            </a:endParaRPr>
          </a:p>
          <a:p>
            <a:r>
              <a:rPr lang="en-US" sz="2400" dirty="0">
                <a:latin typeface="Ink Free" panose="03080402000500000000" pitchFamily="66" charset="0"/>
              </a:rPr>
              <a:t>BL.EN.U4CSE19</a:t>
            </a:r>
            <a:r>
              <a:rPr lang="en-IN" sz="2400" dirty="0">
                <a:latin typeface="Ink Free" panose="03080402000500000000" pitchFamily="66" charset="0"/>
              </a:rPr>
              <a:t>110</a:t>
            </a:r>
          </a:p>
          <a:p>
            <a:endParaRPr lang="en-US" sz="2400" dirty="0">
              <a:latin typeface="Ink Free" panose="03080402000500000000" pitchFamily="66" charset="0"/>
            </a:endParaRPr>
          </a:p>
          <a:p>
            <a:r>
              <a:rPr lang="en-US" sz="2400" dirty="0">
                <a:latin typeface="Ink Free" panose="03080402000500000000" pitchFamily="66" charset="0"/>
              </a:rPr>
              <a:t>BL.EN.U4CSE19154</a:t>
            </a:r>
            <a:endParaRPr lang="en-IN" sz="2400" dirty="0">
              <a:latin typeface="Ink Free" panose="03080402000500000000" pitchFamily="66" charset="0"/>
            </a:endParaRPr>
          </a:p>
          <a:p>
            <a:endParaRPr lang="en-US" sz="2400" dirty="0">
              <a:latin typeface="Ink Free" panose="03080402000500000000" pitchFamily="66" charset="0"/>
            </a:endParaRPr>
          </a:p>
          <a:p>
            <a:r>
              <a:rPr lang="en-US" sz="2400" dirty="0">
                <a:latin typeface="Ink Free" panose="03080402000500000000" pitchFamily="66" charset="0"/>
              </a:rPr>
              <a:t>BL.EN.U4CSE19091</a:t>
            </a:r>
            <a:endParaRPr lang="en-IN" sz="2400" dirty="0">
              <a:latin typeface="Ink Free" panose="03080402000500000000" pitchFamily="66" charset="0"/>
            </a:endParaRPr>
          </a:p>
        </p:txBody>
      </p:sp>
      <p:sp>
        <p:nvSpPr>
          <p:cNvPr id="7" name="Rectangle 6">
            <a:extLst>
              <a:ext uri="{FF2B5EF4-FFF2-40B4-BE49-F238E27FC236}">
                <a16:creationId xmlns:a16="http://schemas.microsoft.com/office/drawing/2014/main" id="{141B0740-DADC-4B38-BB2A-6EF51D459736}"/>
              </a:ext>
            </a:extLst>
          </p:cNvPr>
          <p:cNvSpPr/>
          <p:nvPr/>
        </p:nvSpPr>
        <p:spPr>
          <a:xfrm>
            <a:off x="2124074" y="2276472"/>
            <a:ext cx="9134475" cy="3295651"/>
          </a:xfrm>
          <a:prstGeom prst="rect">
            <a:avLst/>
          </a:prstGeom>
          <a:noFill/>
          <a:ln w="57150" cap="flat" cmpd="sng" algn="ctr">
            <a:gradFill flip="none" rotWithShape="1">
              <a:gsLst>
                <a:gs pos="0">
                  <a:schemeClr val="accent3">
                    <a:lumMod val="75000"/>
                  </a:schemeClr>
                </a:gs>
                <a:gs pos="100000">
                  <a:schemeClr val="accent4"/>
                </a:gs>
                <a:gs pos="67000">
                  <a:srgbClr val="FFC000"/>
                </a:gs>
                <a:gs pos="30000">
                  <a:srgbClr val="FFFF00"/>
                </a:gs>
              </a:gsLst>
              <a:lin ang="10800000" scaled="1"/>
              <a:tileRect/>
            </a:gra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A7AA15-E73F-4A44-A777-273202A0E07A}"/>
              </a:ext>
            </a:extLst>
          </p:cNvPr>
          <p:cNvSpPr txBox="1"/>
          <p:nvPr/>
        </p:nvSpPr>
        <p:spPr>
          <a:xfrm>
            <a:off x="914401" y="1643269"/>
            <a:ext cx="10866782" cy="2554545"/>
          </a:xfrm>
          <a:prstGeom prst="rect">
            <a:avLst/>
          </a:prstGeom>
          <a:noFill/>
        </p:spPr>
        <p:txBody>
          <a:bodyPr wrap="square" rtlCol="0">
            <a:spAutoFit/>
          </a:bodyPr>
          <a:lstStyle/>
          <a:p>
            <a:pPr algn="just"/>
            <a:r>
              <a:rPr lang="en-US" sz="4000" b="0" i="0" dirty="0">
                <a:effectLst/>
                <a:latin typeface="Bradley Hand ITC" panose="03070402050302030203" pitchFamily="66" charset="0"/>
              </a:rPr>
              <a:t>Applet is a special type of program that is embedded in the webpage to generate the dynamic content. It runs inside the browser and works at client side.</a:t>
            </a:r>
            <a:endParaRPr lang="en-IN" sz="4000" dirty="0">
              <a:latin typeface="Bradley Hand ITC" panose="03070402050302030203" pitchFamily="66" charset="0"/>
            </a:endParaRPr>
          </a:p>
        </p:txBody>
      </p:sp>
      <p:sp>
        <p:nvSpPr>
          <p:cNvPr id="6" name="TextBox 5">
            <a:extLst>
              <a:ext uri="{FF2B5EF4-FFF2-40B4-BE49-F238E27FC236}">
                <a16:creationId xmlns:a16="http://schemas.microsoft.com/office/drawing/2014/main" id="{729DE37F-25C9-47D8-B8DC-9029F8AF2534}"/>
              </a:ext>
            </a:extLst>
          </p:cNvPr>
          <p:cNvSpPr txBox="1"/>
          <p:nvPr/>
        </p:nvSpPr>
        <p:spPr>
          <a:xfrm>
            <a:off x="1007165" y="251791"/>
            <a:ext cx="10588487" cy="923330"/>
          </a:xfrm>
          <a:prstGeom prst="rect">
            <a:avLst/>
          </a:prstGeom>
          <a:noFill/>
        </p:spPr>
        <p:txBody>
          <a:bodyPr wrap="square" rtlCol="0">
            <a:spAutoFit/>
          </a:bodyPr>
          <a:lstStyle/>
          <a:p>
            <a:r>
              <a:rPr lang="en-US" sz="5400" dirty="0">
                <a:solidFill>
                  <a:srgbClr val="D6D734"/>
                </a:solidFill>
                <a:latin typeface="Bradley Hand ITC" panose="03070402050302030203" pitchFamily="66" charset="0"/>
              </a:rPr>
              <a:t>What is Applet?</a:t>
            </a:r>
            <a:endParaRPr lang="en-IN" sz="5400" dirty="0">
              <a:solidFill>
                <a:srgbClr val="D6D734"/>
              </a:solidFill>
              <a:latin typeface="Bradley Hand ITC" panose="03070402050302030203" pitchFamily="66" charset="0"/>
            </a:endParaRPr>
          </a:p>
        </p:txBody>
      </p:sp>
    </p:spTree>
    <p:extLst>
      <p:ext uri="{BB962C8B-B14F-4D97-AF65-F5344CB8AC3E}">
        <p14:creationId xmlns:p14="http://schemas.microsoft.com/office/powerpoint/2010/main" val="126630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A7AA15-E73F-4A44-A777-273202A0E07A}"/>
              </a:ext>
            </a:extLst>
          </p:cNvPr>
          <p:cNvSpPr txBox="1"/>
          <p:nvPr/>
        </p:nvSpPr>
        <p:spPr>
          <a:xfrm>
            <a:off x="596348" y="1175121"/>
            <a:ext cx="10866782" cy="6555641"/>
          </a:xfrm>
          <a:prstGeom prst="rect">
            <a:avLst/>
          </a:prstGeom>
          <a:noFill/>
        </p:spPr>
        <p:txBody>
          <a:bodyPr wrap="square" rtlCol="0">
            <a:spAutoFit/>
          </a:bodyPr>
          <a:lstStyle/>
          <a:p>
            <a:pPr marL="571500" indent="-571500" algn="just">
              <a:buFont typeface="Courier New" panose="02070309020205020404" pitchFamily="49" charset="0"/>
              <a:buChar char="o"/>
            </a:pPr>
            <a:r>
              <a:rPr lang="en-US" sz="3200" b="0" dirty="0">
                <a:effectLst/>
                <a:latin typeface="Bradley Hand ITC" panose="03070402050302030203" pitchFamily="66" charset="0"/>
              </a:rPr>
              <a:t>It works at client side so less response time.</a:t>
            </a:r>
          </a:p>
          <a:p>
            <a:pPr marL="571500" indent="-571500" algn="just">
              <a:buFont typeface="Courier New" panose="02070309020205020404" pitchFamily="49" charset="0"/>
              <a:buChar char="o"/>
            </a:pPr>
            <a:r>
              <a:rPr lang="en-IN" sz="3200" b="0" dirty="0">
                <a:effectLst/>
                <a:latin typeface="Bradley Hand ITC" panose="03070402050302030203" pitchFamily="66" charset="0"/>
              </a:rPr>
              <a:t>Secured and data integration is one of the important advantage</a:t>
            </a:r>
          </a:p>
          <a:p>
            <a:pPr marL="571500" indent="-571500" algn="just">
              <a:buFont typeface="Courier New" panose="02070309020205020404" pitchFamily="49" charset="0"/>
              <a:buChar char="o"/>
            </a:pPr>
            <a:r>
              <a:rPr lang="en-US" sz="3200" b="0" dirty="0">
                <a:effectLst/>
                <a:latin typeface="Bradley Hand ITC" panose="03070402050302030203" pitchFamily="66" charset="0"/>
              </a:rPr>
              <a:t>It can be executed by browsers running under many platforms, including Linux, Windows, Mac Os etc.</a:t>
            </a:r>
          </a:p>
          <a:p>
            <a:pPr marL="571500" indent="-571500" algn="just">
              <a:buFont typeface="Courier New" panose="02070309020205020404" pitchFamily="49" charset="0"/>
              <a:buChar char="o"/>
            </a:pPr>
            <a:r>
              <a:rPr lang="en-US" sz="3200" b="0" i="0" dirty="0">
                <a:effectLst/>
                <a:latin typeface="Bradley Hand ITC" panose="03070402050302030203" pitchFamily="66" charset="0"/>
              </a:rPr>
              <a:t>Applets don’t have concordance objects with different versions of java.</a:t>
            </a:r>
          </a:p>
          <a:p>
            <a:pPr marL="571500" indent="-571500" algn="just">
              <a:buFont typeface="Courier New" panose="02070309020205020404" pitchFamily="49" charset="0"/>
              <a:buChar char="o"/>
            </a:pPr>
            <a:r>
              <a:rPr lang="en-US" sz="3200" b="0" i="0" dirty="0">
                <a:effectLst/>
                <a:latin typeface="Bradley Hand ITC" panose="03070402050302030203" pitchFamily="66" charset="0"/>
              </a:rPr>
              <a:t>It can also be resort as a real time application.</a:t>
            </a:r>
          </a:p>
          <a:p>
            <a:pPr marL="571500" indent="-571500" algn="just">
              <a:buFont typeface="Courier New" panose="02070309020205020404" pitchFamily="49" charset="0"/>
              <a:buChar char="o"/>
            </a:pPr>
            <a:r>
              <a:rPr lang="en-US" sz="3200" b="0" i="0" dirty="0">
                <a:effectLst/>
                <a:latin typeface="Bradley Hand ITC" panose="03070402050302030203" pitchFamily="66" charset="0"/>
              </a:rPr>
              <a:t>Applets cache quickly, that’s why there will be no latency in downloading of them.</a:t>
            </a:r>
          </a:p>
          <a:p>
            <a:pPr marL="571500" indent="-571500" algn="just">
              <a:buFont typeface="Courier New" panose="02070309020205020404" pitchFamily="49" charset="0"/>
              <a:buChar char="o"/>
            </a:pPr>
            <a:endParaRPr lang="en-US" sz="3200" b="0" i="0" dirty="0">
              <a:effectLst/>
              <a:latin typeface="Bradley Hand ITC" panose="03070402050302030203" pitchFamily="66" charset="0"/>
            </a:endParaRPr>
          </a:p>
          <a:p>
            <a:pPr marL="571500" indent="-571500" algn="just">
              <a:buFont typeface="Courier New" panose="02070309020205020404" pitchFamily="49" charset="0"/>
              <a:buChar char="o"/>
            </a:pPr>
            <a:endParaRPr lang="en-US" sz="2800" b="0" dirty="0">
              <a:effectLst/>
              <a:latin typeface="Bradley Hand ITC" panose="03070402050302030203" pitchFamily="66" charset="0"/>
            </a:endParaRPr>
          </a:p>
          <a:p>
            <a:pPr marL="571500" indent="-571500" algn="just">
              <a:buFont typeface="Courier New" panose="02070309020205020404" pitchFamily="49" charset="0"/>
              <a:buChar char="o"/>
            </a:pPr>
            <a:endParaRPr lang="en-IN" sz="4000" dirty="0">
              <a:latin typeface="Bradley Hand ITC" panose="03070402050302030203" pitchFamily="66" charset="0"/>
            </a:endParaRPr>
          </a:p>
        </p:txBody>
      </p:sp>
      <p:sp>
        <p:nvSpPr>
          <p:cNvPr id="6" name="TextBox 5">
            <a:extLst>
              <a:ext uri="{FF2B5EF4-FFF2-40B4-BE49-F238E27FC236}">
                <a16:creationId xmlns:a16="http://schemas.microsoft.com/office/drawing/2014/main" id="{729DE37F-25C9-47D8-B8DC-9029F8AF2534}"/>
              </a:ext>
            </a:extLst>
          </p:cNvPr>
          <p:cNvSpPr txBox="1"/>
          <p:nvPr/>
        </p:nvSpPr>
        <p:spPr>
          <a:xfrm>
            <a:off x="1007165" y="251791"/>
            <a:ext cx="10588487" cy="923330"/>
          </a:xfrm>
          <a:prstGeom prst="rect">
            <a:avLst/>
          </a:prstGeom>
          <a:noFill/>
        </p:spPr>
        <p:txBody>
          <a:bodyPr wrap="square" rtlCol="0">
            <a:spAutoFit/>
          </a:bodyPr>
          <a:lstStyle/>
          <a:p>
            <a:r>
              <a:rPr lang="en-US" sz="5400" dirty="0">
                <a:solidFill>
                  <a:srgbClr val="D6D734"/>
                </a:solidFill>
                <a:latin typeface="Bradley Hand ITC" panose="03070402050302030203" pitchFamily="66" charset="0"/>
              </a:rPr>
              <a:t>Advantages of applet:</a:t>
            </a:r>
            <a:endParaRPr lang="en-IN" sz="5400" dirty="0">
              <a:solidFill>
                <a:srgbClr val="D6D734"/>
              </a:solidFill>
              <a:latin typeface="Bradley Hand ITC" panose="03070402050302030203" pitchFamily="66" charset="0"/>
            </a:endParaRPr>
          </a:p>
        </p:txBody>
      </p:sp>
    </p:spTree>
    <p:extLst>
      <p:ext uri="{BB962C8B-B14F-4D97-AF65-F5344CB8AC3E}">
        <p14:creationId xmlns:p14="http://schemas.microsoft.com/office/powerpoint/2010/main" val="158068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A7AA15-E73F-4A44-A777-273202A0E07A}"/>
              </a:ext>
            </a:extLst>
          </p:cNvPr>
          <p:cNvSpPr txBox="1"/>
          <p:nvPr/>
        </p:nvSpPr>
        <p:spPr>
          <a:xfrm>
            <a:off x="377687" y="1175121"/>
            <a:ext cx="11436626" cy="5447645"/>
          </a:xfrm>
          <a:prstGeom prst="rect">
            <a:avLst/>
          </a:prstGeom>
          <a:noFill/>
        </p:spPr>
        <p:txBody>
          <a:bodyPr wrap="square" rtlCol="0">
            <a:spAutoFit/>
          </a:bodyPr>
          <a:lstStyle/>
          <a:p>
            <a:pPr marL="571500" indent="-571500" algn="just">
              <a:buFont typeface="Courier New" panose="02070309020205020404" pitchFamily="49" charset="0"/>
              <a:buChar char="o"/>
            </a:pPr>
            <a:r>
              <a:rPr lang="en-US" sz="2800" b="0" i="0" dirty="0">
                <a:effectLst/>
                <a:latin typeface="Bradley Hand ITC" panose="03070402050302030203" pitchFamily="66" charset="0"/>
              </a:rPr>
              <a:t>Some browsers especially mobile browsers which are running on Apple IOS or Android don’t support applets run.</a:t>
            </a:r>
          </a:p>
          <a:p>
            <a:pPr marL="571500" indent="-571500" algn="just">
              <a:buFont typeface="Courier New" panose="02070309020205020404" pitchFamily="49" charset="0"/>
              <a:buChar char="o"/>
            </a:pPr>
            <a:r>
              <a:rPr lang="en-US" sz="2800" b="0" i="0" dirty="0">
                <a:effectLst/>
                <a:latin typeface="Bradley Hand ITC" panose="03070402050302030203" pitchFamily="66" charset="0"/>
              </a:rPr>
              <a:t>If a proxy server is applied to web access, than automatically installation and update of Java can be failed, that’s why applets can’t run with specific requirements unless Java is manually installed or updated.</a:t>
            </a:r>
          </a:p>
          <a:p>
            <a:pPr marL="571500" indent="-571500" algn="just">
              <a:buFont typeface="Courier New" panose="02070309020205020404" pitchFamily="49" charset="0"/>
              <a:buChar char="o"/>
            </a:pPr>
            <a:r>
              <a:rPr lang="en-IN" sz="2800" b="0" i="0" dirty="0">
                <a:effectLst/>
                <a:latin typeface="Bradley Hand ITC" panose="03070402050302030203" pitchFamily="66" charset="0"/>
              </a:rPr>
              <a:t>Applets don’t access client-side resources, like files, operating system</a:t>
            </a:r>
            <a:endParaRPr lang="en-US" sz="2800" b="0" dirty="0">
              <a:effectLst/>
              <a:latin typeface="Bradley Hand ITC" panose="03070402050302030203" pitchFamily="66" charset="0"/>
            </a:endParaRPr>
          </a:p>
          <a:p>
            <a:pPr marL="571500" indent="-571500" algn="just">
              <a:buFont typeface="Courier New" panose="02070309020205020404" pitchFamily="49" charset="0"/>
              <a:buChar char="o"/>
            </a:pPr>
            <a:r>
              <a:rPr lang="en-US" sz="2800" b="0" i="0" dirty="0">
                <a:effectLst/>
                <a:latin typeface="Bradley Hand ITC" panose="03070402050302030203" pitchFamily="66" charset="0"/>
              </a:rPr>
              <a:t>Applets have to tag as trusted applets and they must be registered to APS</a:t>
            </a:r>
            <a:endParaRPr lang="en-US" sz="2800" i="0" dirty="0">
              <a:latin typeface="Bradley Hand ITC" panose="03070402050302030203" pitchFamily="66" charset="0"/>
            </a:endParaRPr>
          </a:p>
          <a:p>
            <a:pPr marL="571500" indent="-571500" algn="just">
              <a:buFont typeface="Courier New" panose="02070309020205020404" pitchFamily="49" charset="0"/>
              <a:buChar char="o"/>
            </a:pPr>
            <a:r>
              <a:rPr lang="en-US" sz="2800" b="0" i="0" dirty="0">
                <a:effectLst/>
                <a:latin typeface="Bradley Hand ITC" panose="03070402050302030203" pitchFamily="66" charset="0"/>
              </a:rPr>
              <a:t>Applet cannot work with native methods.</a:t>
            </a:r>
          </a:p>
          <a:p>
            <a:pPr marL="571500" indent="-571500" algn="just">
              <a:buFont typeface="Courier New" panose="02070309020205020404" pitchFamily="49" charset="0"/>
              <a:buChar char="o"/>
            </a:pPr>
            <a:endParaRPr lang="en-US" sz="2800" b="0" i="0" dirty="0">
              <a:effectLst/>
              <a:latin typeface="Bradley Hand ITC" panose="03070402050302030203" pitchFamily="66" charset="0"/>
            </a:endParaRPr>
          </a:p>
          <a:p>
            <a:pPr marL="571500" indent="-571500" algn="just">
              <a:buFont typeface="Courier New" panose="02070309020205020404" pitchFamily="49" charset="0"/>
              <a:buChar char="o"/>
            </a:pPr>
            <a:endParaRPr lang="en-IN" sz="4000" dirty="0">
              <a:latin typeface="Bradley Hand ITC" panose="03070402050302030203" pitchFamily="66" charset="0"/>
            </a:endParaRPr>
          </a:p>
        </p:txBody>
      </p:sp>
      <p:sp>
        <p:nvSpPr>
          <p:cNvPr id="6" name="TextBox 5">
            <a:extLst>
              <a:ext uri="{FF2B5EF4-FFF2-40B4-BE49-F238E27FC236}">
                <a16:creationId xmlns:a16="http://schemas.microsoft.com/office/drawing/2014/main" id="{729DE37F-25C9-47D8-B8DC-9029F8AF2534}"/>
              </a:ext>
            </a:extLst>
          </p:cNvPr>
          <p:cNvSpPr txBox="1"/>
          <p:nvPr/>
        </p:nvSpPr>
        <p:spPr>
          <a:xfrm>
            <a:off x="503583" y="251791"/>
            <a:ext cx="11092069" cy="923330"/>
          </a:xfrm>
          <a:prstGeom prst="rect">
            <a:avLst/>
          </a:prstGeom>
          <a:noFill/>
        </p:spPr>
        <p:txBody>
          <a:bodyPr wrap="square" rtlCol="0">
            <a:spAutoFit/>
          </a:bodyPr>
          <a:lstStyle/>
          <a:p>
            <a:r>
              <a:rPr lang="en-US" sz="5400" dirty="0">
                <a:solidFill>
                  <a:srgbClr val="D6D734"/>
                </a:solidFill>
                <a:latin typeface="Bradley Hand ITC" panose="03070402050302030203" pitchFamily="66" charset="0"/>
              </a:rPr>
              <a:t>disadvantages of applet:</a:t>
            </a:r>
            <a:endParaRPr lang="en-IN" sz="5400" dirty="0">
              <a:solidFill>
                <a:srgbClr val="D6D734"/>
              </a:solidFill>
              <a:latin typeface="Bradley Hand ITC" panose="03070402050302030203" pitchFamily="66" charset="0"/>
            </a:endParaRPr>
          </a:p>
        </p:txBody>
      </p:sp>
    </p:spTree>
    <p:extLst>
      <p:ext uri="{BB962C8B-B14F-4D97-AF65-F5344CB8AC3E}">
        <p14:creationId xmlns:p14="http://schemas.microsoft.com/office/powerpoint/2010/main" val="248144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A7AA15-E73F-4A44-A777-273202A0E07A}"/>
              </a:ext>
            </a:extLst>
          </p:cNvPr>
          <p:cNvSpPr txBox="1"/>
          <p:nvPr/>
        </p:nvSpPr>
        <p:spPr>
          <a:xfrm>
            <a:off x="377687" y="1175121"/>
            <a:ext cx="11436626" cy="4154984"/>
          </a:xfrm>
          <a:prstGeom prst="rect">
            <a:avLst/>
          </a:prstGeom>
          <a:noFill/>
        </p:spPr>
        <p:txBody>
          <a:bodyPr wrap="square" rtlCol="0">
            <a:spAutoFit/>
          </a:bodyPr>
          <a:lstStyle/>
          <a:p>
            <a:pPr marL="571500" indent="-571500" algn="just">
              <a:buFont typeface="Courier New" panose="02070309020205020404" pitchFamily="49" charset="0"/>
              <a:buChar char="o"/>
            </a:pPr>
            <a:r>
              <a:rPr lang="en-US" sz="2800" b="0" i="0" dirty="0">
                <a:effectLst/>
                <a:latin typeface="Bradley Hand ITC" panose="03070402050302030203" pitchFamily="66" charset="0"/>
              </a:rPr>
              <a:t>Java Applets are usually used to add small, interactive components or enhancements to a webpage. </a:t>
            </a:r>
          </a:p>
          <a:p>
            <a:pPr marL="571500" indent="-571500" algn="just">
              <a:buFont typeface="Courier New" panose="02070309020205020404" pitchFamily="49" charset="0"/>
              <a:buChar char="o"/>
            </a:pPr>
            <a:r>
              <a:rPr lang="en-US" sz="2800" b="0" i="0" dirty="0">
                <a:effectLst/>
                <a:latin typeface="Bradley Hand ITC" panose="03070402050302030203" pitchFamily="66" charset="0"/>
              </a:rPr>
              <a:t>These may consist of buttons, scrolling text, or stock tickers, but they can also be used to display larger programs like word processors or games.</a:t>
            </a:r>
          </a:p>
          <a:p>
            <a:pPr marL="571500" indent="-571500" algn="just">
              <a:buFont typeface="Courier New" panose="02070309020205020404" pitchFamily="49" charset="0"/>
              <a:buChar char="o"/>
            </a:pPr>
            <a:r>
              <a:rPr lang="en-US" sz="2800" b="0" i="0" dirty="0">
                <a:effectLst/>
                <a:latin typeface="Bradley Hand ITC" panose="03070402050302030203" pitchFamily="66" charset="0"/>
              </a:rPr>
              <a:t> Java's incredible portability (the ability to run on many different operating systems and browsers) is what makes it ideal for use on the World Wide Web.</a:t>
            </a:r>
          </a:p>
          <a:p>
            <a:pPr marL="571500" indent="-571500" algn="just">
              <a:buFont typeface="Courier New" panose="02070309020205020404" pitchFamily="49" charset="0"/>
              <a:buChar char="o"/>
            </a:pPr>
            <a:endParaRPr lang="en-IN" sz="4000" dirty="0">
              <a:latin typeface="Bradley Hand ITC" panose="03070402050302030203" pitchFamily="66" charset="0"/>
            </a:endParaRPr>
          </a:p>
        </p:txBody>
      </p:sp>
      <p:sp>
        <p:nvSpPr>
          <p:cNvPr id="6" name="TextBox 5">
            <a:extLst>
              <a:ext uri="{FF2B5EF4-FFF2-40B4-BE49-F238E27FC236}">
                <a16:creationId xmlns:a16="http://schemas.microsoft.com/office/drawing/2014/main" id="{729DE37F-25C9-47D8-B8DC-9029F8AF2534}"/>
              </a:ext>
            </a:extLst>
          </p:cNvPr>
          <p:cNvSpPr txBox="1"/>
          <p:nvPr/>
        </p:nvSpPr>
        <p:spPr>
          <a:xfrm>
            <a:off x="503583" y="251791"/>
            <a:ext cx="11092069" cy="923330"/>
          </a:xfrm>
          <a:prstGeom prst="rect">
            <a:avLst/>
          </a:prstGeom>
          <a:noFill/>
        </p:spPr>
        <p:txBody>
          <a:bodyPr wrap="square" rtlCol="0">
            <a:spAutoFit/>
          </a:bodyPr>
          <a:lstStyle/>
          <a:p>
            <a:r>
              <a:rPr lang="en-US" sz="5400" dirty="0">
                <a:solidFill>
                  <a:srgbClr val="D6D734"/>
                </a:solidFill>
                <a:latin typeface="Bradley Hand ITC" panose="03070402050302030203" pitchFamily="66" charset="0"/>
              </a:rPr>
              <a:t>Uses Of Applet:</a:t>
            </a:r>
            <a:endParaRPr lang="en-IN" sz="5400" dirty="0">
              <a:solidFill>
                <a:srgbClr val="D6D734"/>
              </a:solidFill>
              <a:latin typeface="Bradley Hand ITC" panose="03070402050302030203" pitchFamily="66" charset="0"/>
            </a:endParaRPr>
          </a:p>
        </p:txBody>
      </p:sp>
    </p:spTree>
    <p:extLst>
      <p:ext uri="{BB962C8B-B14F-4D97-AF65-F5344CB8AC3E}">
        <p14:creationId xmlns:p14="http://schemas.microsoft.com/office/powerpoint/2010/main" val="143230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655982" y="209153"/>
            <a:ext cx="10668000" cy="738664"/>
          </a:xfrm>
        </p:spPr>
        <p:txBody>
          <a:bodyPr/>
          <a:lstStyle/>
          <a:p>
            <a:pPr algn="ctr"/>
            <a:r>
              <a:rPr lang="en-US" sz="4800" dirty="0">
                <a:solidFill>
                  <a:srgbClr val="007788"/>
                </a:solidFill>
                <a:latin typeface="Bradley Hand ITC" panose="03070402050302030203" pitchFamily="66" charset="0"/>
              </a:rPr>
              <a:t>Applet Lifecycle</a:t>
            </a:r>
          </a:p>
        </p:txBody>
      </p:sp>
      <p:pic>
        <p:nvPicPr>
          <p:cNvPr id="2050" name="Picture 2" descr="Applet Lifecycle">
            <a:extLst>
              <a:ext uri="{FF2B5EF4-FFF2-40B4-BE49-F238E27FC236}">
                <a16:creationId xmlns:a16="http://schemas.microsoft.com/office/drawing/2014/main" id="{29A22BCC-A29B-4C71-AE92-D6283C72B1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59"/>
          <a:stretch/>
        </p:blipFill>
        <p:spPr bwMode="auto">
          <a:xfrm>
            <a:off x="2597427" y="1480452"/>
            <a:ext cx="7354956" cy="389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9349409" cy="1189038"/>
          </a:xfrm>
        </p:spPr>
        <p:txBody>
          <a:bodyPr>
            <a:noAutofit/>
          </a:bodyPr>
          <a:lstStyle/>
          <a:p>
            <a:pPr algn="l"/>
            <a:r>
              <a:rPr lang="en-IN" sz="4800" b="0" i="0" dirty="0">
                <a:solidFill>
                  <a:srgbClr val="D6D734"/>
                </a:solidFill>
                <a:effectLst/>
                <a:latin typeface="Bradley Hand ITC" panose="03070402050302030203" pitchFamily="66" charset="0"/>
              </a:rPr>
              <a:t>java.applet.Applet class:</a:t>
            </a:r>
          </a:p>
        </p:txBody>
      </p:sp>
      <p:sp>
        <p:nvSpPr>
          <p:cNvPr id="6" name="Text Placeholder 5">
            <a:extLst>
              <a:ext uri="{FF2B5EF4-FFF2-40B4-BE49-F238E27FC236}">
                <a16:creationId xmlns:a16="http://schemas.microsoft.com/office/drawing/2014/main" id="{0AF0F615-CC06-448A-A0D8-981B53EB56A3}"/>
              </a:ext>
            </a:extLst>
          </p:cNvPr>
          <p:cNvSpPr>
            <a:spLocks noGrp="1"/>
          </p:cNvSpPr>
          <p:nvPr>
            <p:ph type="body" sz="quarter" idx="11"/>
          </p:nvPr>
        </p:nvSpPr>
        <p:spPr>
          <a:xfrm>
            <a:off x="679174" y="1905001"/>
            <a:ext cx="10833652" cy="3992216"/>
          </a:xfrm>
        </p:spPr>
        <p:txBody>
          <a:bodyPr/>
          <a:lstStyle/>
          <a:p>
            <a:pPr algn="l">
              <a:buFont typeface="+mj-lt"/>
              <a:buAutoNum type="arabicPeriod"/>
            </a:pPr>
            <a:r>
              <a:rPr lang="en-US" sz="2800" b="1" i="0" dirty="0">
                <a:effectLst/>
                <a:latin typeface="Bradley Hand ITC" panose="03070402050302030203" pitchFamily="66" charset="0"/>
              </a:rPr>
              <a:t>public void init():</a:t>
            </a:r>
            <a:r>
              <a:rPr lang="en-US" sz="2800" b="0" i="0" dirty="0">
                <a:effectLst/>
                <a:latin typeface="Bradley Hand ITC" panose="03070402050302030203" pitchFamily="66" charset="0"/>
              </a:rPr>
              <a:t> is used to initialized the Applet. It is invoked only once.</a:t>
            </a:r>
          </a:p>
          <a:p>
            <a:pPr algn="l">
              <a:buFont typeface="+mj-lt"/>
              <a:buAutoNum type="arabicPeriod"/>
            </a:pPr>
            <a:r>
              <a:rPr lang="en-US" sz="2800" b="1" i="0" dirty="0">
                <a:effectLst/>
                <a:latin typeface="Bradley Hand ITC" panose="03070402050302030203" pitchFamily="66" charset="0"/>
              </a:rPr>
              <a:t>public void start():</a:t>
            </a:r>
            <a:r>
              <a:rPr lang="en-US" sz="2800" b="0" i="0" dirty="0">
                <a:effectLst/>
                <a:latin typeface="Bradley Hand ITC" panose="03070402050302030203" pitchFamily="66" charset="0"/>
              </a:rPr>
              <a:t> is invoked after the init() method or browser is maximized. It is used to start the Applet.</a:t>
            </a:r>
          </a:p>
          <a:p>
            <a:pPr algn="l">
              <a:buFont typeface="+mj-lt"/>
              <a:buAutoNum type="arabicPeriod"/>
            </a:pPr>
            <a:r>
              <a:rPr lang="en-US" sz="2800" b="1" i="0" dirty="0">
                <a:effectLst/>
                <a:latin typeface="Bradley Hand ITC" panose="03070402050302030203" pitchFamily="66" charset="0"/>
              </a:rPr>
              <a:t>public void stop():</a:t>
            </a:r>
            <a:r>
              <a:rPr lang="en-US" sz="2800" b="0" i="0" dirty="0">
                <a:effectLst/>
                <a:latin typeface="Bradley Hand ITC" panose="03070402050302030203" pitchFamily="66" charset="0"/>
              </a:rPr>
              <a:t> is used to stop the Applet. It is invoked when Applet is stop or browser is minimized.</a:t>
            </a:r>
          </a:p>
          <a:p>
            <a:pPr algn="l">
              <a:buFont typeface="+mj-lt"/>
              <a:buAutoNum type="arabicPeriod"/>
            </a:pPr>
            <a:r>
              <a:rPr lang="en-US" sz="2800" b="1" i="0" dirty="0">
                <a:effectLst/>
                <a:latin typeface="Bradley Hand ITC" panose="03070402050302030203" pitchFamily="66" charset="0"/>
              </a:rPr>
              <a:t>public void destroy():</a:t>
            </a:r>
            <a:r>
              <a:rPr lang="en-US" sz="2800" b="0" i="0" dirty="0">
                <a:effectLst/>
                <a:latin typeface="Bradley Hand ITC" panose="03070402050302030203" pitchFamily="66" charset="0"/>
              </a:rPr>
              <a:t> is used to destroy the Applet. It is invoked only once.</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9349409" cy="1189038"/>
          </a:xfrm>
        </p:spPr>
        <p:txBody>
          <a:bodyPr>
            <a:noAutofit/>
          </a:bodyPr>
          <a:lstStyle/>
          <a:p>
            <a:pPr algn="ctr"/>
            <a:r>
              <a:rPr lang="en-IN" sz="4800" b="0" i="0" dirty="0">
                <a:solidFill>
                  <a:srgbClr val="D6D734"/>
                </a:solidFill>
                <a:effectLst/>
                <a:latin typeface="Bradley Hand ITC" panose="03070402050302030203" pitchFamily="66" charset="0"/>
              </a:rPr>
              <a:t>java.awt.Component class:</a:t>
            </a:r>
          </a:p>
        </p:txBody>
      </p:sp>
      <p:sp>
        <p:nvSpPr>
          <p:cNvPr id="6" name="Text Placeholder 5">
            <a:extLst>
              <a:ext uri="{FF2B5EF4-FFF2-40B4-BE49-F238E27FC236}">
                <a16:creationId xmlns:a16="http://schemas.microsoft.com/office/drawing/2014/main" id="{0AF0F615-CC06-448A-A0D8-981B53EB56A3}"/>
              </a:ext>
            </a:extLst>
          </p:cNvPr>
          <p:cNvSpPr>
            <a:spLocks noGrp="1"/>
          </p:cNvSpPr>
          <p:nvPr>
            <p:ph type="body" sz="quarter" idx="11"/>
          </p:nvPr>
        </p:nvSpPr>
        <p:spPr>
          <a:xfrm>
            <a:off x="761999" y="2466561"/>
            <a:ext cx="10833652" cy="1924877"/>
          </a:xfrm>
        </p:spPr>
        <p:txBody>
          <a:bodyPr/>
          <a:lstStyle/>
          <a:p>
            <a:pPr algn="l">
              <a:buFont typeface="+mj-lt"/>
              <a:buAutoNum type="arabicPeriod"/>
            </a:pPr>
            <a:r>
              <a:rPr lang="en-US" sz="3600" b="1" i="0" dirty="0">
                <a:effectLst/>
                <a:latin typeface="Bradley Hand ITC" panose="03070402050302030203" pitchFamily="66" charset="0"/>
              </a:rPr>
              <a:t>public void paint(Graphics g):</a:t>
            </a:r>
            <a:r>
              <a:rPr lang="en-US" sz="3600" b="0" i="0" dirty="0">
                <a:effectLst/>
                <a:latin typeface="Bradley Hand ITC" panose="03070402050302030203" pitchFamily="66" charset="0"/>
              </a:rPr>
              <a:t> is used to paint the Applet. It provides Graphics class object that can be used for drawing oval, rectangle, arc etc</a:t>
            </a:r>
            <a:r>
              <a:rPr lang="en-US" sz="2400" b="0" i="0" dirty="0">
                <a:solidFill>
                  <a:srgbClr val="000000"/>
                </a:solidFill>
                <a:effectLst/>
                <a:latin typeface="verdana" panose="020B0604030504040204" pitchFamily="34" charset="0"/>
              </a:rPr>
              <a:t>.</a:t>
            </a:r>
          </a:p>
          <a:p>
            <a:endParaRPr lang="en-IN" dirty="0"/>
          </a:p>
        </p:txBody>
      </p:sp>
    </p:spTree>
    <p:extLst>
      <p:ext uri="{BB962C8B-B14F-4D97-AF65-F5344CB8AC3E}">
        <p14:creationId xmlns:p14="http://schemas.microsoft.com/office/powerpoint/2010/main" val="13506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0DC5D0-FC40-4616-98D7-7A03A65578C0}"/>
              </a:ext>
            </a:extLst>
          </p:cNvPr>
          <p:cNvSpPr txBox="1"/>
          <p:nvPr/>
        </p:nvSpPr>
        <p:spPr>
          <a:xfrm>
            <a:off x="861391" y="556591"/>
            <a:ext cx="10999305" cy="707886"/>
          </a:xfrm>
          <a:prstGeom prst="rect">
            <a:avLst/>
          </a:prstGeom>
          <a:noFill/>
        </p:spPr>
        <p:txBody>
          <a:bodyPr wrap="square" rtlCol="0">
            <a:spAutoFit/>
          </a:bodyPr>
          <a:lstStyle/>
          <a:p>
            <a:r>
              <a:rPr lang="en-US" sz="4000" dirty="0">
                <a:solidFill>
                  <a:srgbClr val="D6D734"/>
                </a:solidFill>
                <a:latin typeface="Bradley Hand ITC" panose="03070402050302030203" pitchFamily="66" charset="0"/>
              </a:rPr>
              <a:t>Difference b/w java application and java Applet:</a:t>
            </a:r>
            <a:endParaRPr lang="en-IN" sz="4000" dirty="0">
              <a:solidFill>
                <a:srgbClr val="D6D734"/>
              </a:solidFill>
              <a:latin typeface="Bradley Hand ITC" panose="03070402050302030203" pitchFamily="66" charset="0"/>
            </a:endParaRPr>
          </a:p>
        </p:txBody>
      </p:sp>
      <p:graphicFrame>
        <p:nvGraphicFramePr>
          <p:cNvPr id="7" name="Table 7">
            <a:extLst>
              <a:ext uri="{FF2B5EF4-FFF2-40B4-BE49-F238E27FC236}">
                <a16:creationId xmlns:a16="http://schemas.microsoft.com/office/drawing/2014/main" id="{066B05FA-C3E5-49C6-8762-D3D7A75ACD13}"/>
              </a:ext>
            </a:extLst>
          </p:cNvPr>
          <p:cNvGraphicFramePr>
            <a:graphicFrameLocks noGrp="1"/>
          </p:cNvGraphicFramePr>
          <p:nvPr>
            <p:extLst>
              <p:ext uri="{D42A27DB-BD31-4B8C-83A1-F6EECF244321}">
                <p14:modId xmlns:p14="http://schemas.microsoft.com/office/powerpoint/2010/main" val="3312699360"/>
              </p:ext>
            </p:extLst>
          </p:nvPr>
        </p:nvGraphicFramePr>
        <p:xfrm>
          <a:off x="967408" y="1577009"/>
          <a:ext cx="10601740" cy="4399280"/>
        </p:xfrm>
        <a:graphic>
          <a:graphicData uri="http://schemas.openxmlformats.org/drawingml/2006/table">
            <a:tbl>
              <a:tblPr firstRow="1" bandRow="1">
                <a:tableStyleId>{5940675A-B579-460E-94D1-54222C63F5DA}</a:tableStyleId>
              </a:tblPr>
              <a:tblGrid>
                <a:gridCol w="5300870">
                  <a:extLst>
                    <a:ext uri="{9D8B030D-6E8A-4147-A177-3AD203B41FA5}">
                      <a16:colId xmlns:a16="http://schemas.microsoft.com/office/drawing/2014/main" val="4229940391"/>
                    </a:ext>
                  </a:extLst>
                </a:gridCol>
                <a:gridCol w="5300870">
                  <a:extLst>
                    <a:ext uri="{9D8B030D-6E8A-4147-A177-3AD203B41FA5}">
                      <a16:colId xmlns:a16="http://schemas.microsoft.com/office/drawing/2014/main" val="368507041"/>
                    </a:ext>
                  </a:extLst>
                </a:gridCol>
              </a:tblGrid>
              <a:tr h="1422400">
                <a:tc>
                  <a:txBody>
                    <a:bodyPr/>
                    <a:lstStyle/>
                    <a:p>
                      <a:r>
                        <a:rPr lang="en-US" sz="2400" b="0" i="0" kern="1200" dirty="0">
                          <a:solidFill>
                            <a:schemeClr val="tx1"/>
                          </a:solidFill>
                          <a:effectLst/>
                          <a:latin typeface="Bradley Hand ITC" panose="03070402050302030203" pitchFamily="66" charset="0"/>
                          <a:ea typeface="+mn-ea"/>
                          <a:cs typeface="+mn-cs"/>
                        </a:rPr>
                        <a:t>1)Applications are just like a Java programs that can be execute independently without using the web browser.</a:t>
                      </a:r>
                      <a:endParaRPr lang="en-IN" sz="2400" dirty="0">
                        <a:latin typeface="Bradley Hand ITC" panose="03070402050302030203" pitchFamily="66" charset="0"/>
                      </a:endParaRPr>
                    </a:p>
                  </a:txBody>
                  <a:tcPr/>
                </a:tc>
                <a:tc>
                  <a:txBody>
                    <a:bodyPr/>
                    <a:lstStyle/>
                    <a:p>
                      <a:r>
                        <a:rPr lang="en-US" sz="2400" dirty="0">
                          <a:latin typeface="Bradley Hand ITC" panose="03070402050302030203" pitchFamily="66" charset="0"/>
                        </a:rPr>
                        <a:t>1)</a:t>
                      </a:r>
                      <a:r>
                        <a:rPr lang="en-US" sz="2400" b="0" i="0" kern="1200" dirty="0">
                          <a:solidFill>
                            <a:schemeClr val="tx1"/>
                          </a:solidFill>
                          <a:effectLst/>
                          <a:latin typeface="Bradley Hand ITC" panose="03070402050302030203" pitchFamily="66" charset="0"/>
                          <a:ea typeface="+mn-ea"/>
                          <a:cs typeface="+mn-cs"/>
                        </a:rPr>
                        <a:t> Applets are small Java programs that are designed to be included with the HTML web document. They require a Java-enabled web browser for execution.</a:t>
                      </a:r>
                      <a:endParaRPr lang="en-IN" sz="2400" dirty="0">
                        <a:latin typeface="Bradley Hand ITC" panose="03070402050302030203" pitchFamily="66" charset="0"/>
                      </a:endParaRPr>
                    </a:p>
                  </a:txBody>
                  <a:tcPr/>
                </a:tc>
                <a:extLst>
                  <a:ext uri="{0D108BD9-81ED-4DB2-BD59-A6C34878D82A}">
                    <a16:rowId xmlns:a16="http://schemas.microsoft.com/office/drawing/2014/main" val="2275472587"/>
                  </a:ext>
                </a:extLst>
              </a:tr>
              <a:tr h="1422400">
                <a:tc>
                  <a:txBody>
                    <a:bodyPr/>
                    <a:lstStyle/>
                    <a:p>
                      <a:r>
                        <a:rPr lang="en-US" sz="2400" dirty="0">
                          <a:latin typeface="Bradley Hand ITC" panose="03070402050302030203" pitchFamily="66" charset="0"/>
                        </a:rPr>
                        <a:t>2)</a:t>
                      </a:r>
                      <a:r>
                        <a:rPr lang="en-US" sz="2400" b="0" i="0" kern="1200" dirty="0">
                          <a:solidFill>
                            <a:schemeClr val="tx1"/>
                          </a:solidFill>
                          <a:effectLst/>
                          <a:latin typeface="Bradley Hand ITC" panose="03070402050302030203" pitchFamily="66" charset="0"/>
                          <a:ea typeface="+mn-ea"/>
                          <a:cs typeface="+mn-cs"/>
                        </a:rPr>
                        <a:t> Application program requires a main function for its execution</a:t>
                      </a:r>
                      <a:r>
                        <a:rPr lang="en-US" sz="2800" b="0" i="0" kern="1200" dirty="0">
                          <a:solidFill>
                            <a:schemeClr val="tx1"/>
                          </a:solidFill>
                          <a:effectLst/>
                          <a:latin typeface="Bradley Hand ITC" panose="03070402050302030203" pitchFamily="66" charset="0"/>
                          <a:ea typeface="+mn-ea"/>
                          <a:cs typeface="+mn-cs"/>
                        </a:rPr>
                        <a:t>.</a:t>
                      </a:r>
                      <a:endParaRPr lang="en-IN" sz="2800" dirty="0">
                        <a:latin typeface="Bradley Hand ITC" panose="03070402050302030203" pitchFamily="66" charset="0"/>
                      </a:endParaRPr>
                    </a:p>
                  </a:txBody>
                  <a:tcPr/>
                </a:tc>
                <a:tc>
                  <a:txBody>
                    <a:bodyPr/>
                    <a:lstStyle/>
                    <a:p>
                      <a:r>
                        <a:rPr lang="en-US" sz="2400" dirty="0">
                          <a:latin typeface="Bradley Hand ITC" panose="03070402050302030203" pitchFamily="66" charset="0"/>
                        </a:rPr>
                        <a:t>2)</a:t>
                      </a:r>
                      <a:r>
                        <a:rPr lang="en-US" sz="2400" b="0" i="0" kern="1200" dirty="0">
                          <a:solidFill>
                            <a:schemeClr val="tx1"/>
                          </a:solidFill>
                          <a:effectLst/>
                          <a:latin typeface="Bradley Hand ITC" panose="03070402050302030203" pitchFamily="66" charset="0"/>
                          <a:ea typeface="+mn-ea"/>
                          <a:cs typeface="+mn-cs"/>
                        </a:rPr>
                        <a:t> Applet does not require a main function for its execution</a:t>
                      </a:r>
                      <a:r>
                        <a:rPr lang="en-US" sz="2400" b="0" i="0" kern="1200" dirty="0">
                          <a:solidFill>
                            <a:schemeClr val="tx1"/>
                          </a:solidFill>
                          <a:effectLst/>
                          <a:latin typeface="+mn-lt"/>
                          <a:ea typeface="+mn-ea"/>
                          <a:cs typeface="+mn-cs"/>
                        </a:rPr>
                        <a:t>.</a:t>
                      </a:r>
                      <a:endParaRPr lang="en-IN" sz="2400" dirty="0"/>
                    </a:p>
                  </a:txBody>
                  <a:tcPr/>
                </a:tc>
                <a:extLst>
                  <a:ext uri="{0D108BD9-81ED-4DB2-BD59-A6C34878D82A}">
                    <a16:rowId xmlns:a16="http://schemas.microsoft.com/office/drawing/2014/main" val="714056145"/>
                  </a:ext>
                </a:extLst>
              </a:tr>
              <a:tr h="1422400">
                <a:tc>
                  <a:txBody>
                    <a:bodyPr/>
                    <a:lstStyle/>
                    <a:p>
                      <a:r>
                        <a:rPr lang="en-US" sz="2400" dirty="0">
                          <a:latin typeface="Bradley Hand ITC" panose="03070402050302030203" pitchFamily="66" charset="0"/>
                        </a:rPr>
                        <a:t>3)</a:t>
                      </a:r>
                      <a:r>
                        <a:rPr lang="en-US" sz="2400" b="0" i="0" kern="1200" dirty="0">
                          <a:solidFill>
                            <a:schemeClr val="tx1"/>
                          </a:solidFill>
                          <a:effectLst/>
                          <a:latin typeface="Bradley Hand ITC" panose="03070402050302030203" pitchFamily="66" charset="0"/>
                          <a:ea typeface="+mn-ea"/>
                          <a:cs typeface="+mn-cs"/>
                        </a:rPr>
                        <a:t> Applications can executes the programs from the local system.</a:t>
                      </a:r>
                      <a:endParaRPr lang="en-IN" sz="2400" dirty="0">
                        <a:latin typeface="Bradley Hand ITC" panose="03070402050302030203" pitchFamily="66" charset="0"/>
                      </a:endParaRPr>
                    </a:p>
                  </a:txBody>
                  <a:tcPr/>
                </a:tc>
                <a:tc>
                  <a:txBody>
                    <a:bodyPr/>
                    <a:lstStyle/>
                    <a:p>
                      <a:r>
                        <a:rPr lang="en-US" sz="2400" dirty="0">
                          <a:latin typeface="Bradley Hand ITC" panose="03070402050302030203" pitchFamily="66" charset="0"/>
                        </a:rPr>
                        <a:t>3)</a:t>
                      </a:r>
                      <a:r>
                        <a:rPr lang="en-US" sz="2400" b="0" i="0" kern="1200" dirty="0">
                          <a:solidFill>
                            <a:schemeClr val="tx1"/>
                          </a:solidFill>
                          <a:effectLst/>
                          <a:latin typeface="Bradley Hand ITC" panose="03070402050302030203" pitchFamily="66" charset="0"/>
                          <a:ea typeface="+mn-ea"/>
                          <a:cs typeface="+mn-cs"/>
                        </a:rPr>
                        <a:t> Applets cannot execute programs from the local machine.</a:t>
                      </a:r>
                      <a:endParaRPr lang="en-IN" sz="2400" dirty="0">
                        <a:latin typeface="Bradley Hand ITC" panose="03070402050302030203" pitchFamily="66" charset="0"/>
                      </a:endParaRPr>
                    </a:p>
                  </a:txBody>
                  <a:tcPr/>
                </a:tc>
                <a:extLst>
                  <a:ext uri="{0D108BD9-81ED-4DB2-BD59-A6C34878D82A}">
                    <a16:rowId xmlns:a16="http://schemas.microsoft.com/office/drawing/2014/main" val="2105346400"/>
                  </a:ext>
                </a:extLst>
              </a:tr>
            </a:tbl>
          </a:graphicData>
        </a:graphic>
      </p:graphicFrame>
    </p:spTree>
    <p:extLst>
      <p:ext uri="{BB962C8B-B14F-4D97-AF65-F5344CB8AC3E}">
        <p14:creationId xmlns:p14="http://schemas.microsoft.com/office/powerpoint/2010/main" val="3782664680"/>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D318041-50D7-4E47-9BD9-FE885E42AC67}">
  <ds:schemaRefs>
    <ds:schemaRef ds:uri="http://schemas.microsoft.com/sharepoint/v3/contenttype/forms"/>
  </ds:schemaRefs>
</ds:datastoreItem>
</file>

<file path=customXml/itemProps2.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387</TotalTime>
  <Words>654</Words>
  <Application>Microsoft Office PowerPoint</Application>
  <PresentationFormat>Widescreen</PresentationFormat>
  <Paragraphs>60</Paragraphs>
  <Slides>16</Slides>
  <Notes>4</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Bradley Hand ITC</vt:lpstr>
      <vt:lpstr>Courier New</vt:lpstr>
      <vt:lpstr>Ink Free</vt:lpstr>
      <vt:lpstr>Modern Love</vt:lpstr>
      <vt:lpstr>Segoe UI</vt:lpstr>
      <vt:lpstr>verdana</vt:lpstr>
      <vt:lpstr>Office Theme</vt:lpstr>
      <vt:lpstr>CALCULATOR JAVA APPLET</vt:lpstr>
      <vt:lpstr>PowerPoint Presentation</vt:lpstr>
      <vt:lpstr>PowerPoint Presentation</vt:lpstr>
      <vt:lpstr>PowerPoint Presentation</vt:lpstr>
      <vt:lpstr>PowerPoint Presentation</vt:lpstr>
      <vt:lpstr>Applet Lifecycle</vt:lpstr>
      <vt:lpstr>java.applet.Applet class:</vt:lpstr>
      <vt:lpstr>java.awt.Component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MEMBERS: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APPLET</dc:title>
  <dc:subject/>
  <dc:creator>vattikuti shravya</dc:creator>
  <cp:keywords/>
  <dc:description/>
  <cp:lastModifiedBy>Preethi Reddy Mudireddy</cp:lastModifiedBy>
  <cp:revision>27</cp:revision>
  <dcterms:created xsi:type="dcterms:W3CDTF">2020-11-22T06:34:14Z</dcterms:created>
  <dcterms:modified xsi:type="dcterms:W3CDTF">2020-11-23T05:28:13Z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